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2" r:id="rId1"/>
  </p:sldMasterIdLst>
  <p:notesMasterIdLst>
    <p:notesMasterId r:id="rId38"/>
  </p:notesMasterIdLst>
  <p:sldIdLst>
    <p:sldId id="302" r:id="rId2"/>
    <p:sldId id="292" r:id="rId3"/>
    <p:sldId id="293" r:id="rId4"/>
    <p:sldId id="294" r:id="rId5"/>
    <p:sldId id="260" r:id="rId6"/>
    <p:sldId id="261" r:id="rId7"/>
    <p:sldId id="274" r:id="rId8"/>
    <p:sldId id="263" r:id="rId9"/>
    <p:sldId id="264" r:id="rId10"/>
    <p:sldId id="276" r:id="rId11"/>
    <p:sldId id="291" r:id="rId12"/>
    <p:sldId id="295" r:id="rId13"/>
    <p:sldId id="296" r:id="rId14"/>
    <p:sldId id="297" r:id="rId15"/>
    <p:sldId id="298" r:id="rId16"/>
    <p:sldId id="299" r:id="rId17"/>
    <p:sldId id="301" r:id="rId18"/>
    <p:sldId id="300" r:id="rId19"/>
    <p:sldId id="275" r:id="rId20"/>
    <p:sldId id="265" r:id="rId21"/>
    <p:sldId id="266" r:id="rId22"/>
    <p:sldId id="277" r:id="rId23"/>
    <p:sldId id="267" r:id="rId24"/>
    <p:sldId id="278" r:id="rId25"/>
    <p:sldId id="268" r:id="rId26"/>
    <p:sldId id="279" r:id="rId27"/>
    <p:sldId id="269" r:id="rId28"/>
    <p:sldId id="280" r:id="rId29"/>
    <p:sldId id="270" r:id="rId30"/>
    <p:sldId id="281" r:id="rId31"/>
    <p:sldId id="271" r:id="rId32"/>
    <p:sldId id="272" r:id="rId33"/>
    <p:sldId id="282" r:id="rId34"/>
    <p:sldId id="290" r:id="rId35"/>
    <p:sldId id="273" r:id="rId36"/>
    <p:sldId id="286" r:id="rId37"/>
  </p:sldIdLst>
  <p:sldSz cx="9144000" cy="6858000" type="screen4x3"/>
  <p:notesSz cx="6858000" cy="9144000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0E321B-BEF8-D04D-9CE8-9A77818294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E3583-2773-D84B-935E-143E3A924155}" type="slidenum">
              <a:rPr lang="el-GR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E5592-9E16-854A-BDEB-5B4DABA6AD62}" type="slidenum">
              <a:rPr lang="el-GR"/>
              <a:pPr/>
              <a:t>29</a:t>
            </a:fld>
            <a:endParaRPr lang="el-GR"/>
          </a:p>
        </p:txBody>
      </p:sp>
      <p:sp>
        <p:nvSpPr>
          <p:cNvPr id="4710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0" tIns="45715" rIns="91430" bIns="45715"/>
          <a:lstStyle/>
          <a:p>
            <a:pPr eaLnBrk="1" hangingPunct="1"/>
            <a:endParaRPr lang="en-US"/>
          </a:p>
        </p:txBody>
      </p:sp>
      <p:sp>
        <p:nvSpPr>
          <p:cNvPr id="47109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>
            <a:prstTxWarp prst="textNoShape">
              <a:avLst/>
            </a:prstTxWarp>
          </a:bodyPr>
          <a:lstStyle/>
          <a:p>
            <a:pPr algn="r" defTabSz="844550"/>
            <a:fld id="{37BFD609-37FE-7D48-A200-3923BDEF1C33}" type="slidenum">
              <a:rPr lang="el-GR" sz="1200">
                <a:ea typeface="Arial" charset="0"/>
                <a:cs typeface="Arial" charset="0"/>
              </a:rPr>
              <a:pPr algn="r" defTabSz="844550"/>
              <a:t>29</a:t>
            </a:fld>
            <a:endParaRPr lang="el-GR" sz="1200"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B07F4-29F7-8D4B-9971-AF688E005950}" type="slidenum">
              <a:rPr lang="el-GR"/>
              <a:pPr/>
              <a:t>31</a:t>
            </a:fld>
            <a:endParaRPr lang="el-GR"/>
          </a:p>
        </p:txBody>
      </p:sp>
      <p:sp>
        <p:nvSpPr>
          <p:cNvPr id="50179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80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0" tIns="45715" rIns="91430" bIns="45715"/>
          <a:lstStyle/>
          <a:p>
            <a:pPr eaLnBrk="1" hangingPunct="1"/>
            <a:endParaRPr lang="en-US"/>
          </a:p>
        </p:txBody>
      </p:sp>
      <p:sp>
        <p:nvSpPr>
          <p:cNvPr id="50181" name="3 - Θέση αριθμού διαφάνειας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>
            <a:prstTxWarp prst="textNoShape">
              <a:avLst/>
            </a:prstTxWarp>
          </a:bodyPr>
          <a:lstStyle/>
          <a:p>
            <a:pPr algn="r" defTabSz="844550"/>
            <a:fld id="{DDEFE53F-B72F-CF41-98C5-A746DA973433}" type="slidenum">
              <a:rPr lang="el-GR" sz="1200">
                <a:ea typeface="Arial" charset="0"/>
                <a:cs typeface="Arial" charset="0"/>
              </a:rPr>
              <a:pPr algn="r" defTabSz="844550"/>
              <a:t>31</a:t>
            </a:fld>
            <a:endParaRPr lang="el-GR" sz="1200"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C7D69-8653-9E43-96EC-57906DE5C5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3BCA5-13C1-AF41-A389-58CB2AFC390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18A6-29A1-3046-A273-03075BEBBC0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5518A-0E50-2041-85A8-D0B95AA64B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charset="2"/>
              <a:buChar char="•"/>
              <a:defRPr/>
            </a:pPr>
            <a:endParaRPr lang="en-US" sz="3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89E9A-6560-474E-850A-C75CB07872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88BF-C5D3-1449-AE69-7F6FA2FC810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05148-74E4-3D4E-B48A-A55D3A2D58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BE2BB-5AFF-9040-94DA-D92258B6129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01CE-A37C-294B-A42B-C4E7FAD975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01688-179F-1C49-B1E3-0F02B852E3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83C9-BE0F-2E4C-8CB1-FDEC824013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6F94E-8A4F-274D-9FFB-1DB7C24531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D08EFAB8-E45C-BE48-9657-D5C6F6B25E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42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623175" cy="1752600"/>
          </a:xfrm>
        </p:spPr>
        <p:txBody>
          <a:bodyPr/>
          <a:lstStyle/>
          <a:p>
            <a:r>
              <a:rPr lang="en-US" sz="4000" smtClean="0"/>
              <a:t>Iannis Zervas MD </a:t>
            </a:r>
            <a:r>
              <a:rPr lang="en-US" sz="1800" smtClean="0"/>
              <a:t>How clean is he?</a:t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372600" cy="4343400"/>
          </a:xfrm>
        </p:spPr>
        <p:txBody>
          <a:bodyPr/>
          <a:lstStyle/>
          <a:p>
            <a:r>
              <a:rPr lang="en-US" sz="2400" b="1" smtClean="0">
                <a:solidFill>
                  <a:srgbClr val="28571F"/>
                </a:solidFill>
              </a:rPr>
              <a:t>Over the past 20 years:</a:t>
            </a:r>
          </a:p>
          <a:p>
            <a:r>
              <a:rPr lang="en-US" sz="2400" b="1" smtClean="0"/>
              <a:t>Advisory boards</a:t>
            </a:r>
            <a:r>
              <a:rPr lang="el-GR" sz="2400" b="1" smtClean="0"/>
              <a:t> (</a:t>
            </a:r>
            <a:r>
              <a:rPr lang="en-US" sz="2400" b="1" smtClean="0"/>
              <a:t>one for each): </a:t>
            </a:r>
            <a:r>
              <a:rPr lang="en-US" sz="2400" smtClean="0"/>
              <a:t>Astra Zeneca, Bristol, Lundbeck </a:t>
            </a:r>
          </a:p>
          <a:p>
            <a:r>
              <a:rPr lang="en-US" sz="2400" b="1" smtClean="0"/>
              <a:t>Lectures in industry sponsored scientific symposia </a:t>
            </a:r>
          </a:p>
          <a:p>
            <a:r>
              <a:rPr lang="en-US" sz="2400" b="1" smtClean="0">
                <a:solidFill>
                  <a:srgbClr val="28571F"/>
                </a:solidFill>
              </a:rPr>
              <a:t>	(not product talks)</a:t>
            </a:r>
            <a:r>
              <a:rPr lang="en-US" sz="2400" b="1" smtClean="0"/>
              <a:t>: Eli-Lilly, Astra- Zeneca</a:t>
            </a:r>
            <a:endParaRPr lang="en-US" sz="2400" b="1" smtClean="0">
              <a:solidFill>
                <a:srgbClr val="28571F"/>
              </a:solidFill>
            </a:endParaRPr>
          </a:p>
          <a:p>
            <a:r>
              <a:rPr lang="en-US" sz="2400" b="1" smtClean="0"/>
              <a:t>Research and education grants</a:t>
            </a:r>
            <a:r>
              <a:rPr lang="en-US" sz="2400" smtClean="0"/>
              <a:t>: Pfizer, Lundbeck, Verisfield </a:t>
            </a:r>
          </a:p>
          <a:p>
            <a:endParaRPr lang="en-US" sz="1800" smtClean="0">
              <a:solidFill>
                <a:srgbClr val="28571F"/>
              </a:solidFill>
            </a:endParaRPr>
          </a:p>
          <a:p>
            <a:r>
              <a:rPr lang="en-US" sz="1800" smtClean="0">
                <a:solidFill>
                  <a:srgbClr val="28571F"/>
                </a:solidFill>
              </a:rPr>
              <a:t>(all of the above according to Greek FDA regulations and through university contracts</a:t>
            </a:r>
          </a:p>
          <a:p>
            <a:r>
              <a:rPr lang="en-US" sz="1800" smtClean="0">
                <a:solidFill>
                  <a:srgbClr val="28571F"/>
                </a:solidFill>
              </a:rPr>
              <a:t>All funds acquired were used to support the women’s mental health clinic function)</a:t>
            </a:r>
          </a:p>
          <a:p>
            <a:endParaRPr lang="en-US" sz="2400" smtClean="0">
              <a:solidFill>
                <a:srgbClr val="28571F"/>
              </a:solidFill>
            </a:endParaRPr>
          </a:p>
          <a:p>
            <a:r>
              <a:rPr lang="en-US" i="1" smtClean="0">
                <a:solidFill>
                  <a:srgbClr val="28571F"/>
                </a:solidFill>
              </a:rPr>
              <a:t>						</a:t>
            </a:r>
            <a:endParaRPr lang="en-US" sz="1600" smtClean="0">
              <a:solidFill>
                <a:srgbClr val="28571F"/>
              </a:solidFill>
            </a:endParaRPr>
          </a:p>
          <a:p>
            <a:endParaRPr lang="en-US" smtClean="0">
              <a:solidFill>
                <a:srgbClr val="28571F"/>
              </a:solidFill>
            </a:endParaRPr>
          </a:p>
          <a:p>
            <a:endParaRPr lang="en-US" smtClean="0">
              <a:solidFill>
                <a:srgbClr val="28571F"/>
              </a:solidFill>
            </a:endParaRPr>
          </a:p>
          <a:p>
            <a:r>
              <a:rPr lang="en-US" smtClean="0">
                <a:solidFill>
                  <a:srgbClr val="28571F"/>
                </a:solidFill>
              </a:rPr>
              <a:t>							</a:t>
            </a:r>
            <a:endParaRPr lang="en-US" sz="2000" i="1" smtClean="0">
              <a:solidFill>
                <a:srgbClr val="28571F"/>
              </a:solidFill>
            </a:endParaRPr>
          </a:p>
          <a:p>
            <a:endParaRPr lang="en-US" smtClean="0"/>
          </a:p>
          <a:p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300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Research programs</a:t>
            </a:r>
            <a:r>
              <a:rPr lang="el-GR" sz="3300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/>
            </a:r>
            <a:br>
              <a:rPr lang="el-GR" sz="3300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endParaRPr lang="el-GR" sz="3300" dirty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8529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Anxiety during pregnancy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Postpartum depression</a:t>
            </a: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Insomnia and Depression in Menopause</a:t>
            </a: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Psychological stress in women with remitting-relapsing MS</a:t>
            </a: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Neuropsychology in depression in women</a:t>
            </a: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Cognitive schemas and bonding in chronic depression</a:t>
            </a: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WMHC Publications</a:t>
            </a:r>
            <a:endParaRPr lang="el-G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35 publications in international peer-reviewed journals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10 book chapters for Greek psychiatry books and textbooks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Translations of 3 books (on mental health in menopause/ D. Stewart, mother-infant attachment / J. Holmes, and the mindset of motherhood /D.Stern, )</a:t>
            </a:r>
            <a:endParaRPr lang="el-G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Epidemiology  / Psychometrics</a:t>
            </a:r>
            <a:r>
              <a:rPr lang="en-US" sz="4400" smtClean="0"/>
              <a:t/>
            </a:r>
            <a:br>
              <a:rPr lang="en-US" sz="4400" smtClean="0"/>
            </a:b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1800" smtClean="0"/>
              <a:t> </a:t>
            </a:r>
          </a:p>
          <a:p>
            <a:r>
              <a:rPr lang="en-US" sz="1600" smtClean="0"/>
              <a:t>Tzavara C  Tzonou A, Zervas I, Ravens-Sieberer U, Dimitrakaki C, Tountas Y. </a:t>
            </a:r>
            <a:r>
              <a:rPr lang="en-US" sz="1600" b="1" smtClean="0"/>
              <a:t>Reliability and validity of the KIDSCREEN-52 health-related quality of life questionnaire in a Greek adolescent population</a:t>
            </a:r>
            <a:r>
              <a:rPr lang="en-US" sz="1600" smtClean="0"/>
              <a:t>. Ann Gen Psychiatry. 2012 13;11:3. </a:t>
            </a:r>
          </a:p>
          <a:p>
            <a:pPr>
              <a:buFont typeface="Wingdings" charset="2"/>
              <a:buNone/>
            </a:pPr>
            <a:r>
              <a:rPr lang="en-US" sz="1600" smtClean="0"/>
              <a:t> </a:t>
            </a:r>
          </a:p>
          <a:p>
            <a:r>
              <a:rPr lang="en-US" sz="1600" smtClean="0"/>
              <a:t>Giannouli P, Zervas I, Armeni E, Koundi K, Spyropoulou A, Alexandrou A, Kazani A, Areti A, Creatsa M, Lambrinoudaki I. </a:t>
            </a:r>
            <a:r>
              <a:rPr lang="en-US" sz="1600" b="1" smtClean="0"/>
              <a:t>Determinants of quality of life in Greek middle-age women: a population survey</a:t>
            </a:r>
            <a:r>
              <a:rPr lang="en-US" sz="1600" smtClean="0"/>
              <a:t>. Maturitas. 2012 Feb;71(2):154-61. </a:t>
            </a:r>
          </a:p>
          <a:p>
            <a:endParaRPr lang="en-GB" sz="1600" smtClean="0"/>
          </a:p>
          <a:p>
            <a:r>
              <a:rPr lang="en-GB" sz="1600" smtClean="0"/>
              <a:t>Leonardou AA</a:t>
            </a:r>
            <a:r>
              <a:rPr lang="en-US" sz="1600" smtClean="0"/>
              <a:t>, </a:t>
            </a:r>
            <a:r>
              <a:rPr lang="en-GB" sz="1600" smtClean="0"/>
              <a:t> Zervas YM</a:t>
            </a:r>
            <a:r>
              <a:rPr lang="en-US" sz="1600" smtClean="0"/>
              <a:t>,</a:t>
            </a:r>
            <a:r>
              <a:rPr lang="en-US" sz="1600" baseline="30000" smtClean="0"/>
              <a:t>,</a:t>
            </a:r>
            <a:r>
              <a:rPr lang="en-GB" sz="1600" smtClean="0"/>
              <a:t> Papageorgiou C</a:t>
            </a:r>
            <a:r>
              <a:rPr lang="en-US" sz="1600" smtClean="0"/>
              <a:t> C, </a:t>
            </a:r>
            <a:r>
              <a:rPr lang="en-GB" sz="1600" smtClean="0"/>
              <a:t>Marks MN</a:t>
            </a:r>
            <a:r>
              <a:rPr lang="en-US" sz="1600" smtClean="0"/>
              <a:t>,</a:t>
            </a:r>
            <a:r>
              <a:rPr lang="en-US" sz="1600" baseline="30000" smtClean="0"/>
              <a:t> </a:t>
            </a:r>
            <a:r>
              <a:rPr lang="en-GB" sz="1600" smtClean="0"/>
              <a:t>Tsartsara EC</a:t>
            </a:r>
            <a:r>
              <a:rPr lang="en-US" sz="1600" smtClean="0"/>
              <a:t>,</a:t>
            </a:r>
            <a:r>
              <a:rPr lang="en-US" sz="1600" baseline="30000" smtClean="0"/>
              <a:t> </a:t>
            </a:r>
            <a:r>
              <a:rPr lang="en-GB" sz="1600" smtClean="0"/>
              <a:t> Antsaklis</a:t>
            </a:r>
            <a:r>
              <a:rPr lang="en-US" sz="1600" smtClean="0"/>
              <a:t> A, </a:t>
            </a:r>
            <a:r>
              <a:rPr lang="en-GB" sz="1600" smtClean="0"/>
              <a:t> Christodoulou GN</a:t>
            </a:r>
            <a:r>
              <a:rPr lang="en-US" sz="1600" smtClean="0"/>
              <a:t>,</a:t>
            </a:r>
            <a:r>
              <a:rPr lang="en-US" sz="1600" baseline="30000" smtClean="0"/>
              <a:t> </a:t>
            </a:r>
            <a:r>
              <a:rPr lang="en-GB" sz="1600" smtClean="0"/>
              <a:t>Soldatos CR</a:t>
            </a:r>
            <a:r>
              <a:rPr lang="en-US" sz="1600" smtClean="0"/>
              <a:t>. </a:t>
            </a:r>
            <a:r>
              <a:rPr lang="en-GB" sz="1600" smtClean="0"/>
              <a:t>(</a:t>
            </a:r>
            <a:r>
              <a:rPr lang="en-US" sz="1600" smtClean="0"/>
              <a:t>2009) </a:t>
            </a:r>
            <a:r>
              <a:rPr lang="en-US" sz="1600" b="1" smtClean="0"/>
              <a:t>Validation of the Edinburgh Postnatal Depression</a:t>
            </a:r>
            <a:r>
              <a:rPr lang="en-GB" sz="1600" b="1" smtClean="0"/>
              <a:t> </a:t>
            </a:r>
            <a:r>
              <a:rPr lang="en-US" sz="1600" b="1" smtClean="0"/>
              <a:t>Scale and</a:t>
            </a:r>
            <a:r>
              <a:rPr lang="en-GB" sz="1600" b="1" smtClean="0"/>
              <a:t> p</a:t>
            </a:r>
            <a:r>
              <a:rPr lang="en-US" sz="1600" b="1" smtClean="0"/>
              <a:t>revalence of postnatal depression at two months postpartum in a sample of Greek</a:t>
            </a:r>
            <a:r>
              <a:rPr lang="en-GB" sz="1600" b="1" smtClean="0"/>
              <a:t> </a:t>
            </a:r>
            <a:r>
              <a:rPr lang="en-US" sz="1600" b="1" smtClean="0"/>
              <a:t>mothers</a:t>
            </a:r>
            <a:r>
              <a:rPr lang="en-GB" sz="1600" b="1" smtClean="0"/>
              <a:t>.</a:t>
            </a:r>
            <a:r>
              <a:rPr lang="en-GB" sz="1600" smtClean="0"/>
              <a:t> </a:t>
            </a:r>
            <a:r>
              <a:rPr lang="en-US" sz="1600" smtClean="0"/>
              <a:t>27 (1): pp. 28-39 </a:t>
            </a:r>
          </a:p>
          <a:p>
            <a:pPr>
              <a:buFont typeface="Wingdings" charset="2"/>
              <a:buNone/>
            </a:pPr>
            <a:endParaRPr lang="en-US" sz="1600" smtClean="0"/>
          </a:p>
          <a:p>
            <a:r>
              <a:rPr lang="en-US" sz="1600" smtClean="0"/>
              <a:t>Zervas I, Pehlivanidis A, Botsari O, Dimitrakopoulos C, Markidis M, Christodoulou G. </a:t>
            </a:r>
            <a:r>
              <a:rPr lang="en-US" sz="1600" b="1" smtClean="0"/>
              <a:t>"Hysteria" near the end of the twentieth century in Athens. </a:t>
            </a:r>
            <a:r>
              <a:rPr lang="en-US" sz="1600" smtClean="0"/>
              <a:t>Psychiatrike. 2007 Oct;18(4):351-60.</a:t>
            </a:r>
          </a:p>
          <a:p>
            <a:endParaRPr lang="en-US" sz="1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Menopause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30725"/>
          </a:xfrm>
        </p:spPr>
        <p:txBody>
          <a:bodyPr/>
          <a:lstStyle/>
          <a:p>
            <a:r>
              <a:rPr lang="en-US" sz="1600" smtClean="0"/>
              <a:t>Spyropoulou AC, Zervas IM, Christodoulakos G, Lambrinoudaki I, Rizos D, Koundi K, Sanida E, Creatsas G, Soldatos CR. </a:t>
            </a:r>
            <a:r>
              <a:rPr lang="en-US" sz="1600" b="1" smtClean="0"/>
              <a:t>Irritability in menopause: an investigation of its relation to menopausal, hormonal and physical factors</a:t>
            </a:r>
            <a:r>
              <a:rPr lang="en-US" sz="1600" smtClean="0"/>
              <a:t>. Psychother Psychosom. 2009;78(2):128-30. </a:t>
            </a:r>
          </a:p>
          <a:p>
            <a:endParaRPr lang="en-US" sz="1600" smtClean="0"/>
          </a:p>
          <a:p>
            <a:r>
              <a:rPr lang="en-US" sz="1600" smtClean="0"/>
              <a:t>Zervas IM, Lambrinoudaki I, Spyropoulou AC, Koundi KL, Voussoura E, Tzavara C, Verdeli H, Aravantinos L, Creatsa M, Paparrigopoulos T. </a:t>
            </a:r>
            <a:r>
              <a:rPr lang="en-US" sz="1600" b="1" smtClean="0"/>
              <a:t>Additive effect of depressed mood and vasomotor symptoms on postmenopausal insomnia. </a:t>
            </a:r>
            <a:r>
              <a:rPr lang="en-US" sz="1600" smtClean="0"/>
              <a:t>Menopause. 2009 Jul-Aug;16(4):837-42. doi: 10.1097/gme.0b013e318196063e.</a:t>
            </a:r>
          </a:p>
          <a:p>
            <a:pPr>
              <a:buFont typeface="Wingdings" charset="2"/>
              <a:buNone/>
            </a:pPr>
            <a:endParaRPr lang="en-US" sz="1600" smtClean="0"/>
          </a:p>
          <a:p>
            <a:r>
              <a:rPr lang="en-US" sz="1600" smtClean="0"/>
              <a:t>Spyropoulou A, Zervas I, Lambrinoudaki I, Rizos D, Koundi K, Tzavara Ch, Sanida E, Augoulea A, Vousoura E, Christodoulakos G, Creatsas G, Soldatos CR. </a:t>
            </a:r>
            <a:r>
              <a:rPr lang="en-US" sz="1600" b="1" smtClean="0"/>
              <a:t>A study of irritability in menopausal women.</a:t>
            </a:r>
            <a:r>
              <a:rPr lang="en-US" sz="1600" smtClean="0"/>
              <a:t> Psychiatrike. 2008 Apr;19(2):115-23. </a:t>
            </a:r>
          </a:p>
          <a:p>
            <a:endParaRPr lang="en-US" sz="1600" smtClean="0"/>
          </a:p>
          <a:p>
            <a:r>
              <a:rPr lang="en-US" sz="1600" smtClean="0"/>
              <a:t>Koundi KL, Christodoulakos GE, Lambrinoudaki IV, Zervas IM, Spyropoulou A, Fexi P, Sakkas PN, Soldatos CR, Creatsas GC. </a:t>
            </a:r>
            <a:r>
              <a:rPr lang="en-US" sz="1600" b="1" smtClean="0"/>
              <a:t>Quality of life and psychological symptoms in Greek postmenopausal women: association with hormone therapy. </a:t>
            </a:r>
            <a:r>
              <a:rPr lang="en-US" sz="1600" smtClean="0"/>
              <a:t>Gynecol Endocrinol. 2006 Dec;22(12):660-8.</a:t>
            </a:r>
          </a:p>
          <a:p>
            <a:endParaRPr lang="en-US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Perinatal</a:t>
            </a:r>
            <a:br>
              <a:rPr lang="en-US" sz="3600" smtClean="0"/>
            </a:br>
            <a:r>
              <a:rPr lang="en-US" sz="3600" smtClean="0"/>
              <a:t> 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30725"/>
          </a:xfrm>
        </p:spPr>
        <p:txBody>
          <a:bodyPr/>
          <a:lstStyle/>
          <a:p>
            <a:pPr>
              <a:buFont typeface="Wingdings" charset="2"/>
              <a:buNone/>
            </a:pPr>
            <a:endParaRPr lang="en-US" sz="1600" smtClean="0"/>
          </a:p>
          <a:p>
            <a:r>
              <a:rPr lang="en-US" sz="1600" smtClean="0"/>
              <a:t>Arvaniti A, Spyropoulou A, Zervas I. </a:t>
            </a:r>
            <a:r>
              <a:rPr lang="en-US" sz="1600" b="1" smtClean="0"/>
              <a:t>Parenting capacity of mothers with schizophrenia </a:t>
            </a:r>
            <a:r>
              <a:rPr lang="en-US" sz="1600" smtClean="0"/>
              <a:t>Psychiatrike. 2012 Oct-Dec;23(4):314-21. </a:t>
            </a:r>
          </a:p>
          <a:p>
            <a:r>
              <a:rPr lang="en-US" sz="1600" smtClean="0"/>
              <a:t>Spyropoulou AC, Tsartsara EI, Angelopoulou A, Zervas IM. </a:t>
            </a:r>
            <a:r>
              <a:rPr lang="en-US" sz="1600" b="1" smtClean="0"/>
              <a:t>Psychiatric manifestations preceding fetal death in antiphospholipid syndrome</a:t>
            </a:r>
            <a:r>
              <a:rPr lang="en-US" sz="1600" smtClean="0"/>
              <a:t>.Gen Hosp Psychiatry. 2010 Mar-Apr;32(2):225-7. </a:t>
            </a:r>
          </a:p>
          <a:p>
            <a:r>
              <a:rPr lang="en-US" sz="1600" smtClean="0"/>
              <a:t>Lambrinoudaki I, Rizos D, Armeni E, Pliatsika P, Leonardou A, Sygelou A, Argeitis J, Spentzou G, Hasiakos D, Zervas I, Papadias C. </a:t>
            </a:r>
            <a:r>
              <a:rPr lang="en-US" sz="1600" b="1" smtClean="0"/>
              <a:t>Thyroid function and postpartum mood disturbances in Greek women</a:t>
            </a:r>
            <a:r>
              <a:rPr lang="en-US" sz="1600" smtClean="0"/>
              <a:t>. J Affect Disord. 2010 Mar;121(3):278-82. </a:t>
            </a:r>
          </a:p>
          <a:p>
            <a:r>
              <a:rPr lang="en-US" sz="1600" smtClean="0"/>
              <a:t>Chatzicharalampous C, Rizos D, Pliatsika P, Leonardou A, Hasiakos D, Zervas I, Alexandrou A, Creatsa M, Konidaris S, Lambrinoudaki I. </a:t>
            </a:r>
            <a:r>
              <a:rPr lang="en-US" sz="1600" b="1" smtClean="0"/>
              <a:t>Reproductive hormones and postpartum mood disturbances in Greek women.</a:t>
            </a:r>
            <a:r>
              <a:rPr lang="en-US" sz="1600" smtClean="0"/>
              <a:t> Gynecol Endocrinol. 2011 Aug;27(8):543-50. </a:t>
            </a:r>
          </a:p>
          <a:p>
            <a:r>
              <a:rPr lang="en-US" sz="1600" smtClean="0"/>
              <a:t>Boufidou F, Lambrinoudaki I, Argeitis J, Zervas IM, Pliatsika P, Leonardou AA, Petropoulos G, Hasiakos D, Papadias K, Nikolaou C. </a:t>
            </a:r>
            <a:r>
              <a:rPr lang="en-US" sz="1600" b="1" smtClean="0"/>
              <a:t>CSF and plasma cytokines at delivery and postpartum mood disturbances.</a:t>
            </a:r>
            <a:r>
              <a:rPr lang="en-US" sz="1600" smtClean="0"/>
              <a:t> J Affect Disord. 2009 May;115(1-2):287-92. doi: 10.1016/j.jad.2008.07.008. Epub 2008 Aug 15. </a:t>
            </a:r>
          </a:p>
          <a:p>
            <a:r>
              <a:rPr lang="en-US" sz="1600" smtClean="0"/>
              <a:t>Spyropoulou AC, Zervas IM, Soldatos CR. </a:t>
            </a:r>
            <a:r>
              <a:rPr lang="en-US" sz="1600" b="1" smtClean="0"/>
              <a:t>Hip dysplasia following a case of olanzapine exposed pregnancy: a questionable association</a:t>
            </a:r>
            <a:r>
              <a:rPr lang="en-US" sz="1600" smtClean="0"/>
              <a:t>. Arch Womens Ment Health. 2006 Jul;9(4):219-22.  </a:t>
            </a:r>
          </a:p>
          <a:p>
            <a:endParaRPr lang="en-US" sz="16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39825"/>
          </a:xfrm>
        </p:spPr>
        <p:txBody>
          <a:bodyPr/>
          <a:lstStyle/>
          <a:p>
            <a:r>
              <a:rPr lang="en-US" sz="3600" smtClean="0"/>
              <a:t>Stress in Women </a:t>
            </a:r>
            <a:r>
              <a:rPr lang="en-US" sz="4400" smtClean="0"/>
              <a:t/>
            </a:r>
            <a:br>
              <a:rPr lang="en-US" sz="4400" smtClean="0"/>
            </a:b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30725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1600" smtClean="0"/>
              <a:t> </a:t>
            </a:r>
          </a:p>
          <a:p>
            <a:r>
              <a:rPr lang="en-US" sz="1600" smtClean="0"/>
              <a:t>Mitsonis C, Voussoura E, Dimopoulos N, Psarra V, Kararizou E, Latzouraki E, Zervas I, Katsanou MN. </a:t>
            </a:r>
            <a:r>
              <a:rPr lang="en-US" sz="1600" b="1" smtClean="0"/>
              <a:t>Factors associated with caregiver psychological distress in chronic schizophrenia.</a:t>
            </a:r>
            <a:r>
              <a:rPr lang="en-US" sz="1600" smtClean="0"/>
              <a:t> Soc Psychiatry Psychiatr Epidemiol. 2012 Feb;47(2):331-7. </a:t>
            </a:r>
          </a:p>
          <a:p>
            <a:endParaRPr lang="en-US" sz="1600" smtClean="0"/>
          </a:p>
          <a:p>
            <a:r>
              <a:rPr lang="en-US" sz="1600" smtClean="0"/>
              <a:t>Mitsonis CI, Zervas IM, Potagas CM, Mitropoulos PA, Dimopoulos NP, Sfagos CA, Papadimitriou GN, Vassilopoulos DC. </a:t>
            </a:r>
            <a:r>
              <a:rPr lang="en-US" sz="1600" b="1" smtClean="0"/>
              <a:t>Effects of escitalopram on stress-related relapses in women with multiple sclerosis: an open-label, randomized, controlled, one-year follow-up study.</a:t>
            </a:r>
            <a:r>
              <a:rPr lang="en-US" sz="1600" smtClean="0"/>
              <a:t> Eur Neuropsychopharmacol. 2010 Feb;20(2):123-31. </a:t>
            </a:r>
          </a:p>
          <a:p>
            <a:endParaRPr lang="en-US" sz="1600" smtClean="0"/>
          </a:p>
          <a:p>
            <a:r>
              <a:rPr lang="en-US" sz="1600" smtClean="0"/>
              <a:t>Mitsonis CI, Potagas C, Zervas I, Sfagos K. </a:t>
            </a:r>
            <a:r>
              <a:rPr lang="en-US" sz="1600" b="1" smtClean="0"/>
              <a:t>The effects of stressful life events on the course of multiple sclerosis: a review</a:t>
            </a:r>
            <a:r>
              <a:rPr lang="en-US" sz="1600" smtClean="0"/>
              <a:t>. Int J Neurosci. 2009;119(3):315-35. 16. </a:t>
            </a:r>
          </a:p>
          <a:p>
            <a:pPr>
              <a:buFont typeface="Wingdings" charset="2"/>
              <a:buNone/>
            </a:pPr>
            <a:endParaRPr lang="en-US" sz="1600" smtClean="0"/>
          </a:p>
          <a:p>
            <a:r>
              <a:rPr lang="en-US" sz="1600" smtClean="0"/>
              <a:t>Mitsonis CI, Zervas IM, Mitropoulos PA, Dimopoulos NP, Soldatos CR, Potagas CM, Sfagos CA. </a:t>
            </a:r>
            <a:r>
              <a:rPr lang="en-US" sz="1600" b="1" smtClean="0"/>
              <a:t>The impact of stressful life events on risk of relapse in women with multiple sclerosis: a prospective study</a:t>
            </a:r>
            <a:r>
              <a:rPr lang="en-US" sz="1600" smtClean="0"/>
              <a:t>. Eur Psychiatry. 2008 Oct;23(7):497-504. </a:t>
            </a:r>
          </a:p>
          <a:p>
            <a:pPr>
              <a:buFont typeface="Wingdings" charset="2"/>
              <a:buNone/>
            </a:pPr>
            <a:endParaRPr lang="en-US" sz="1600" smtClean="0"/>
          </a:p>
          <a:p>
            <a:r>
              <a:rPr lang="en-US" sz="1600" smtClean="0"/>
              <a:t>Pariante CM, Vassilopoulou K, Velakoulis D, Phillips L, Soulsby B, Wood SJ, Brewer W, Smith DJ, Dazzan P, Yung AR, Zervas IM, Christodoulou GN, Murray R, McGorry PD, Pantelis C. </a:t>
            </a:r>
            <a:r>
              <a:rPr lang="en-US" sz="1600" b="1" smtClean="0"/>
              <a:t>Pituitary volume in psychosis</a:t>
            </a:r>
            <a:r>
              <a:rPr lang="en-US" sz="1600" smtClean="0"/>
              <a:t>. Br J Psychiatry. 2004 Jul;185:5-10. </a:t>
            </a:r>
          </a:p>
          <a:p>
            <a:endParaRPr lang="en-US" sz="16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Depression in women 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smtClean="0"/>
              <a:t>Michopoulos I, Zervas IM, Pantelis C, Tsaltas E, Papakosta VM, Boufidou F, Nikolaou C, Papageorgiou C, Soldatos CR, Lykouras L. </a:t>
            </a:r>
            <a:r>
              <a:rPr lang="en-US" sz="1600" b="1" smtClean="0"/>
              <a:t>Neuropsychological and hypothalamic-pituitary-axis function in female patients with melancholic and non-melancholic depression.</a:t>
            </a:r>
            <a:r>
              <a:rPr lang="en-US" sz="1600" smtClean="0"/>
              <a:t> Eur Arch Psychiatry Clin Neurosci. 2008 Jun;258(4):217-25. </a:t>
            </a:r>
          </a:p>
          <a:p>
            <a:endParaRPr lang="en-US" sz="1600" smtClean="0"/>
          </a:p>
          <a:p>
            <a:r>
              <a:rPr lang="en-US" sz="1600" smtClean="0"/>
              <a:t>Michopoulos I, Zervas IM, Papakosta VM, Tsaltas E, Papageorgiou C, Manessi T, Papakostas YG, Lykouras L, Soldatos CR. </a:t>
            </a:r>
            <a:r>
              <a:rPr lang="en-US" sz="1600" b="1" smtClean="0"/>
              <a:t>Set shifting deficits in melancholic vs. non-melancholic depression: preliminary findings</a:t>
            </a:r>
            <a:r>
              <a:rPr lang="en-US" sz="1600" smtClean="0"/>
              <a:t>. Eur Psychiatry. 2006 Sep;21(6):361-3. Epub 2006 Jul 11. </a:t>
            </a:r>
          </a:p>
          <a:p>
            <a:endParaRPr lang="en-US" sz="1600" smtClean="0"/>
          </a:p>
          <a:p>
            <a:r>
              <a:rPr lang="en-US" sz="1600" smtClean="0"/>
              <a:t>Alevizos B, Alevizos E, Leonardou A, Zervas I. </a:t>
            </a:r>
            <a:r>
              <a:rPr lang="en-US" sz="1600" b="1" smtClean="0"/>
              <a:t>Low dosage lithium augmentation in venlafaxine resistant depression: An open-label study</a:t>
            </a:r>
            <a:r>
              <a:rPr lang="en-US" sz="1600" smtClean="0"/>
              <a:t>. Psychiatrike. 2012 Apr-Jun;23(2):143-8.  (Gr)</a:t>
            </a:r>
          </a:p>
          <a:p>
            <a:endParaRPr lang="en-US" sz="1600" smtClean="0"/>
          </a:p>
          <a:p>
            <a:r>
              <a:rPr lang="en-US" sz="1600" smtClean="0"/>
              <a:t>Michopoulos IM, Zervas IM. Psychotherapeutic approaches of depression. Psychiatrike. 2009 Jul;20(3):211-21 (Gr)</a:t>
            </a:r>
          </a:p>
          <a:p>
            <a:endParaRPr lang="en-US" sz="16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Consultation-Liaison 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30725"/>
          </a:xfrm>
        </p:spPr>
        <p:txBody>
          <a:bodyPr/>
          <a:lstStyle/>
          <a:p>
            <a:pPr>
              <a:buFont typeface="Wingdings" charset="2"/>
              <a:buNone/>
            </a:pPr>
            <a:endParaRPr lang="en-US" sz="1600" smtClean="0"/>
          </a:p>
          <a:p>
            <a:r>
              <a:rPr lang="en-US" sz="1600" smtClean="0"/>
              <a:t>Markopoulos CJ, Spyropoulou AC, Zervas IM, Christodoulou GN, Papageorgiou C. </a:t>
            </a:r>
            <a:r>
              <a:rPr lang="en-US" sz="1600" b="1" smtClean="0"/>
              <a:t>Phantom breast syndrome: The effect of in situ breast carcinoma. </a:t>
            </a:r>
            <a:r>
              <a:rPr lang="en-US" sz="1600" smtClean="0"/>
              <a:t>Psychiatry Res. 2010 Oct 30;179(3):333-7.  </a:t>
            </a:r>
          </a:p>
          <a:p>
            <a:endParaRPr lang="en-US" sz="1600" smtClean="0"/>
          </a:p>
          <a:p>
            <a:r>
              <a:rPr lang="en-US" sz="1600" smtClean="0"/>
              <a:t>Mitsonis C, Dimopoulos N, Zavrou M, Psarra V, Giofkos C, Fiorakis C, Dimitriadis A, Valavanis D, Vousoura E, Zervas I, Papavassiliou E. </a:t>
            </a:r>
            <a:r>
              <a:rPr lang="en-US" sz="1600" b="1" smtClean="0"/>
              <a:t>Panic Attack during Elective Gastrointestinal Endoscopy</a:t>
            </a:r>
            <a:r>
              <a:rPr lang="en-US" sz="1600" smtClean="0"/>
              <a:t>. Gastroenterol Res Pract. 2011;2011:162574. doi: 10.1155/2011/162574. Epub 2011 Oct 4. </a:t>
            </a:r>
          </a:p>
          <a:p>
            <a:endParaRPr lang="en-US" sz="1600" smtClean="0"/>
          </a:p>
          <a:p>
            <a:r>
              <a:rPr lang="en-US" sz="1600" smtClean="0"/>
              <a:t>Kontoangelos K, Vaidakis N, Zervas I, Thomadaki O, Christaki S, Stavrianeas NG, Papadimitriou GN. </a:t>
            </a:r>
            <a:r>
              <a:rPr lang="en-US" sz="1600" b="1" smtClean="0"/>
              <a:t>Administration of inositol to a patient with bipolar disorder and psoriasis: a case report. </a:t>
            </a:r>
            <a:r>
              <a:rPr lang="en-US" sz="1600" smtClean="0"/>
              <a:t>Cases J. 2010 Feb 23;3:69. doi: 10.1186/1757-1626-3-69.</a:t>
            </a:r>
          </a:p>
          <a:p>
            <a:endParaRPr lang="en-US" sz="1600" smtClean="0"/>
          </a:p>
          <a:p>
            <a:r>
              <a:rPr lang="en-US" sz="1600" smtClean="0"/>
              <a:t>Mourikis I, Zervas I. </a:t>
            </a:r>
            <a:r>
              <a:rPr lang="en-US" sz="1600" b="1" smtClean="0"/>
              <a:t>Disorders of sweating in psychiatry </a:t>
            </a:r>
            <a:r>
              <a:rPr lang="en-US" sz="1600" smtClean="0"/>
              <a:t>Psychiatrike. 2008 Jan;19(1):59-72.  </a:t>
            </a:r>
          </a:p>
          <a:p>
            <a:endParaRPr lang="en-US" sz="1600" smtClean="0"/>
          </a:p>
          <a:p>
            <a:r>
              <a:rPr lang="en-US" sz="1600" smtClean="0"/>
              <a:t>Zervas IM, Soldatos CR. </a:t>
            </a:r>
            <a:r>
              <a:rPr lang="en-US" sz="1600" b="1" smtClean="0"/>
              <a:t>Nightmares: personality dimensions and psychopathological attributes.</a:t>
            </a:r>
            <a:r>
              <a:rPr lang="en-US" sz="1600" smtClean="0"/>
              <a:t> Int Rev Psychiatry. 2005 Aug;17(4):271-6. Review.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ECT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30725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1600" smtClean="0"/>
              <a:t> </a:t>
            </a:r>
          </a:p>
          <a:p>
            <a:r>
              <a:rPr lang="en-US" sz="1600" smtClean="0"/>
              <a:t>Kaliora SC, Braga RJ, Petrides G, Chatzimanolis J, Papadimitriou GN, Zervas IM. </a:t>
            </a:r>
            <a:r>
              <a:rPr lang="en-US" sz="1600" b="1" smtClean="0"/>
              <a:t>The Practice of Electroconvulsive Therapy in Greece</a:t>
            </a:r>
            <a:r>
              <a:rPr lang="en-US" sz="1600" smtClean="0"/>
              <a:t>. J ECT. 2013 Jan 4. [Epub ahead of print]</a:t>
            </a:r>
          </a:p>
          <a:p>
            <a:r>
              <a:rPr lang="en-US" sz="1600" smtClean="0"/>
              <a:t>Zervas IM, Theleritis C, Soldatos CR Using </a:t>
            </a:r>
            <a:r>
              <a:rPr lang="en-US" sz="1600" b="1" smtClean="0"/>
              <a:t>ECT in schizophrenia: a review from a clinical perspective.</a:t>
            </a:r>
            <a:r>
              <a:rPr lang="en-US" sz="1600" smtClean="0"/>
              <a:t> World J Biol Psychiatry. 2012 Feb;13(2):96-105. Review. </a:t>
            </a:r>
          </a:p>
          <a:p>
            <a:r>
              <a:rPr lang="en-US" sz="1600" smtClean="0"/>
              <a:t>Kokras N, Politis AM, Zervas IM, Pappa D, Markatou M, Katirtzoglou E, Papadimitriou GN. </a:t>
            </a:r>
            <a:r>
              <a:rPr lang="en-US" sz="1600" b="1" smtClean="0"/>
              <a:t>Cardiac rhythm: management devices and electroconvulsive therapy: a critical review apropos of a depressed patient with a pacemaker. </a:t>
            </a:r>
            <a:r>
              <a:rPr lang="en-US" sz="1600" smtClean="0"/>
              <a:t>J ECT. 2011 Sep;27(3):214-20. </a:t>
            </a:r>
          </a:p>
          <a:p>
            <a:r>
              <a:rPr lang="en-US" sz="1600" smtClean="0"/>
              <a:t>Masdrakis VG, Oulis P, Zervas IM, Karakatsanis NA, Kouzoupis AV, Karapoulios E, Soldatos CR. </a:t>
            </a:r>
            <a:r>
              <a:rPr lang="en-US" sz="1600" b="1" smtClean="0"/>
              <a:t>The safety of the electroconvulsive therapy-aripiprazole combination: four case reports</a:t>
            </a:r>
            <a:r>
              <a:rPr lang="en-US" sz="1600" smtClean="0"/>
              <a:t>. J ECT. 2008 Sep;24(3):236-8. </a:t>
            </a:r>
          </a:p>
          <a:p>
            <a:r>
              <a:rPr lang="en-US" sz="1600" smtClean="0"/>
              <a:t>Alevizos B, Zervas IM, Hatzimanolis J, Alevizos E. </a:t>
            </a:r>
            <a:r>
              <a:rPr lang="en-US" sz="1600" b="1" smtClean="0"/>
              <a:t>Attitudes of Greek nonpsychiatrist physicians toward electroconvulsive therapy. </a:t>
            </a:r>
            <a:r>
              <a:rPr lang="en-US" sz="1600" smtClean="0"/>
              <a:t>J ECT. 2005 Sep;21(3):194-5. </a:t>
            </a:r>
          </a:p>
          <a:p>
            <a:r>
              <a:rPr lang="en-US" sz="1600" smtClean="0"/>
              <a:t>Papakosta VM, Zervas IM, Pehlivanidis A, Papadimitriou GN, Papakostas YG.</a:t>
            </a:r>
          </a:p>
          <a:p>
            <a:r>
              <a:rPr lang="en-US" sz="1600" b="1" smtClean="0"/>
              <a:t>A survey of the attitudes of Greek medical students toward electroconvulsive therapy. </a:t>
            </a:r>
            <a:r>
              <a:rPr lang="en-US" sz="1600" smtClean="0"/>
              <a:t>J ECT. 2005 Sep;21(3):162-4 </a:t>
            </a:r>
          </a:p>
          <a:p>
            <a:endParaRPr lang="en-US" sz="16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300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Educational Activities</a:t>
            </a:r>
            <a:endParaRPr lang="el-GR" sz="3300" dirty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Women’s Mental Health ( lectures and seminars for 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medical students, psychiatric trainees, psychologists, 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midwives, parent schools etc.)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Involvement in postgraduate training programs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C/L in OB/GYN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Research in Reproductive Mental Health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Interpersonal Psychotherapy </a:t>
            </a:r>
            <a:endParaRPr lang="el-GR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Schema therapy </a:t>
            </a:r>
            <a:endParaRPr lang="el-GR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900113" y="476250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Women’s Mental Health</a:t>
            </a:r>
            <a:b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Athens: the first ten years ( 2003-2013)</a:t>
            </a:r>
            <a:r>
              <a:rPr lang="el-GR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l-GR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l-GR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el-GR" sz="24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ubTitle" sz="quarter" idx="4294967295"/>
          </p:nvPr>
        </p:nvSpPr>
        <p:spPr>
          <a:xfrm>
            <a:off x="395288" y="4076700"/>
            <a:ext cx="8748712" cy="2041525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Iannis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Zervas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MD</a:t>
            </a:r>
          </a:p>
          <a:p>
            <a:pPr marL="0" indent="0" eaLnBrk="1" hangingPunct="1">
              <a:buFont typeface="Wingdings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Associate Professor of Psychiatry </a:t>
            </a:r>
          </a:p>
          <a:p>
            <a:pPr marL="0" indent="0" eaLnBrk="1" hangingPunct="1">
              <a:buFont typeface="Wingdings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Athens University School of Medicine</a:t>
            </a:r>
          </a:p>
          <a:p>
            <a:pPr marL="0" indent="0" eaLnBrk="1" hangingPunct="1">
              <a:buFont typeface="Wingdings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Chief, Women’s Mental Health and </a:t>
            </a:r>
            <a:r>
              <a:rPr lang="en-US" sz="24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Perinatal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Psychiatry Clinic</a:t>
            </a:r>
          </a:p>
          <a:p>
            <a:pPr marL="0" indent="0" eaLnBrk="1" hangingPunct="1">
              <a:buFont typeface="Wingdings" charset="2"/>
              <a:buNone/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Eginition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University Hospital, Athens, Greece</a:t>
            </a:r>
            <a:r>
              <a:rPr lang="el-GR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en-US" sz="2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72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Clinical Population</a:t>
            </a:r>
            <a:endParaRPr lang="el-GR" sz="32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96975"/>
            <a:ext cx="8280400" cy="4530725"/>
          </a:xfrm>
        </p:spPr>
        <p:txBody>
          <a:bodyPr/>
          <a:lstStyle/>
          <a:p>
            <a:pPr eaLnBrk="1" hangingPunct="1">
              <a:buFont typeface="Wingdings" charset="2"/>
              <a:buChar char="q"/>
              <a:defRPr/>
            </a:pPr>
            <a:r>
              <a:rPr lang="el-GR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Ν = 6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53 (end of 2010)</a:t>
            </a: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charset="2"/>
              <a:buChar char="q"/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Mean age</a:t>
            </a:r>
            <a:r>
              <a:rPr lang="el-GR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: 44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years</a:t>
            </a:r>
            <a:r>
              <a:rPr lang="el-GR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(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range</a:t>
            </a:r>
            <a:r>
              <a:rPr lang="el-GR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: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1</a:t>
            </a:r>
            <a:r>
              <a:rPr lang="el-GR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9-83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)</a:t>
            </a: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charset="2"/>
              <a:buNone/>
              <a:defRPr/>
            </a:pP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defRPr/>
            </a:pPr>
            <a:endParaRPr lang="el-GR" sz="26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defRPr/>
            </a:pPr>
            <a:endParaRPr lang="el-GR" sz="26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</p:txBody>
      </p:sp>
      <p:sp>
        <p:nvSpPr>
          <p:cNvPr id="168968" name="Rectangle 8"/>
          <p:cNvSpPr>
            <a:spLocks noGrp="1" noChangeArrowheads="1"/>
          </p:cNvSpPr>
          <p:nvPr>
            <p:ph sz="quarter" idx="4294967295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eaLnBrk="1" hangingPunct="1">
              <a:defRPr/>
            </a:pPr>
            <a:endParaRPr lang="el-GR" sz="2100" b="1">
              <a:ea typeface="+mn-ea"/>
              <a:cs typeface="+mn-cs"/>
            </a:endParaRPr>
          </a:p>
          <a:p>
            <a:pPr eaLnBrk="1" hangingPunct="1">
              <a:defRPr/>
            </a:pPr>
            <a:endParaRPr lang="el-GR" sz="2100" b="1">
              <a:ea typeface="+mn-ea"/>
              <a:cs typeface="+mn-cs"/>
            </a:endParaRPr>
          </a:p>
          <a:p>
            <a:pPr eaLnBrk="1" hangingPunct="1">
              <a:defRPr/>
            </a:pP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</p:txBody>
      </p:sp>
      <p:sp>
        <p:nvSpPr>
          <p:cNvPr id="36869" name="Rectangle 10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l-GR">
                <a:ea typeface="Arial" charset="0"/>
                <a:cs typeface="Arial" charset="0"/>
              </a:rPr>
              <a:t> </a:t>
            </a: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205038"/>
            <a:ext cx="80645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9874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Demographics</a:t>
            </a:r>
            <a:endParaRPr lang="el-GR" sz="32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3789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981075"/>
            <a:ext cx="6048375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Education</a:t>
            </a:r>
            <a:endParaRPr lang="el-GR"/>
          </a:p>
        </p:txBody>
      </p:sp>
      <p:pic>
        <p:nvPicPr>
          <p:cNvPr id="3891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981075"/>
            <a:ext cx="6769100" cy="5616575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7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3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Referrals</a:t>
            </a:r>
            <a:endParaRPr lang="el-GR" sz="38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881063"/>
            <a:ext cx="7416800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New caseload</a:t>
            </a:r>
            <a:endParaRPr lang="el-GR"/>
          </a:p>
        </p:txBody>
      </p:sp>
      <p:pic>
        <p:nvPicPr>
          <p:cNvPr id="4096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908050"/>
            <a:ext cx="7345363" cy="568960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507413" cy="8477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en-US" sz="29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OB/GYN vs non-OB/GYN cases</a:t>
            </a:r>
            <a:endParaRPr lang="el-GR" sz="29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4198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125538"/>
            <a:ext cx="6408737" cy="52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/>
              <a:t>OB/GYN cases increase by year</a:t>
            </a:r>
            <a:endParaRPr lang="el-GR" sz="3200"/>
          </a:p>
        </p:txBody>
      </p:sp>
      <p:pic>
        <p:nvPicPr>
          <p:cNvPr id="4301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268413"/>
            <a:ext cx="7200900" cy="5256212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6137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OB vs GYN cases ( total n=684)</a:t>
            </a:r>
            <a:endParaRPr lang="el-GR" sz="32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179388" y="1196975"/>
            <a:ext cx="4211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charset="2"/>
              <a:buNone/>
              <a:defRPr/>
            </a:pPr>
            <a:endParaRPr lang="en-US" sz="1600">
              <a:effectLst>
                <a:outerShdw blurRad="38100" dist="38100" dir="2700000" algn="tl">
                  <a:srgbClr val="DDDDDD"/>
                </a:outerShdw>
              </a:effectLst>
              <a:ea typeface="Arial" charset="0"/>
              <a:cs typeface="Arial" charset="0"/>
            </a:endParaRPr>
          </a:p>
        </p:txBody>
      </p:sp>
      <p:pic>
        <p:nvPicPr>
          <p:cNvPr id="4403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196975"/>
            <a:ext cx="66960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OB  /  GYN (n = 328) broken by category </a:t>
            </a:r>
            <a:endParaRPr lang="el-GR" sz="2800"/>
          </a:p>
        </p:txBody>
      </p:sp>
      <p:pic>
        <p:nvPicPr>
          <p:cNvPr id="4505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908050"/>
            <a:ext cx="6624637" cy="5761038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73112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5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Diagnosis OB and GYN ( total n=684)</a:t>
            </a:r>
            <a:endParaRPr lang="el-GR" sz="35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4608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125538"/>
            <a:ext cx="74168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964612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   Women’s Mental Health Clinic in Athens U </a:t>
            </a:r>
            <a:endParaRPr lang="el-GR" sz="3200" b="1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82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Founded officially June 2003  - first in Greece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In line with WHO principles for Special Programs for Gender Equality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Psychopharmacology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Multiple orientations psychotherapy services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Consultation services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Supervision services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Network with OB-GYN clinics and genetics services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Team training (weekly intramural seminars)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Training students, residents, postgraduates, psychiatrists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Community education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Research based on dissertation projects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400" dirty="0" smtClean="0"/>
              <a:t>No major sources of funding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l-GR" sz="2400" dirty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Diagnosis perinatal ( n=212)</a:t>
            </a:r>
            <a:endParaRPr lang="el-GR" sz="3200"/>
          </a:p>
        </p:txBody>
      </p:sp>
      <p:pic>
        <p:nvPicPr>
          <p:cNvPr id="4813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908050"/>
            <a:ext cx="6985000" cy="5616575"/>
          </a:xfr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38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Previous Psychiatric History </a:t>
            </a:r>
            <a:endParaRPr lang="el-GR" sz="38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4915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341438"/>
            <a:ext cx="78486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Type of treatment ( non-OB/GYN)</a:t>
            </a:r>
            <a:endParaRPr lang="el-GR" sz="32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268413"/>
            <a:ext cx="60928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Type of treatment ( perinatal vs GYN)</a:t>
            </a:r>
            <a:endParaRPr lang="el-GR" sz="3200"/>
          </a:p>
        </p:txBody>
      </p:sp>
      <p:pic>
        <p:nvPicPr>
          <p:cNvPr id="5222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882650"/>
            <a:ext cx="7705725" cy="5975350"/>
          </a:xfr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3251" name="Picture 4" descr="CLΨΥ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52575" y="-61913"/>
            <a:ext cx="1224915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29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What next?</a:t>
            </a:r>
            <a:endParaRPr lang="el-GR" sz="290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341438"/>
            <a:ext cx="8675687" cy="5257800"/>
          </a:xfrm>
        </p:spPr>
        <p:txBody>
          <a:bodyPr/>
          <a:lstStyle/>
          <a:p>
            <a:pPr eaLnBrk="1" hangingPunct="1">
              <a:buFont typeface="Wingdings" charset="2"/>
              <a:buChar char="q"/>
              <a:defRPr/>
            </a:pPr>
            <a:r>
              <a:rPr lang="el-GR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Focused psychotherapy groups for special subpopulations (pregnant, new mothers, perimenopause, new father groups, etc)</a:t>
            </a:r>
          </a:p>
          <a:p>
            <a:pPr eaLnBrk="1" hangingPunct="1">
              <a:buFont typeface="Wingdings" charset="2"/>
              <a:buChar char="q"/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Light therapy for depression in pregnancy  </a:t>
            </a:r>
          </a:p>
          <a:p>
            <a:pPr eaLnBrk="1" hangingPunct="1">
              <a:buFont typeface="Wingdings" charset="2"/>
              <a:buChar char="q"/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Mother –baby unit ( monitoring of mother-infant interaction and interventions to enhance bonding)</a:t>
            </a:r>
          </a:p>
          <a:p>
            <a:pPr eaLnBrk="1" hangingPunct="1">
              <a:buFont typeface="Wingdings" charset="2"/>
              <a:buChar char="q"/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National Registry for women receiving psychiatric medication during pregnancy and lactation  </a:t>
            </a:r>
          </a:p>
          <a:p>
            <a:pPr eaLnBrk="1" hangingPunct="1">
              <a:buFont typeface="Wingdings" charset="2"/>
              <a:buChar char="q"/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Collaboration with other specialists form long-term follow-up of children of women with perinatal psychiatric disorders</a:t>
            </a: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charset="2"/>
              <a:buChar char="q"/>
              <a:defRPr/>
            </a:pPr>
            <a:endParaRPr lang="el-GR" sz="24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5300" name="Picture 4" descr="Εικόνα02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00" y="466725"/>
            <a:ext cx="7900988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Personnel and associates:</a:t>
            </a:r>
            <a:br>
              <a:rPr lang="en-US" sz="3200" b="1" smtClean="0"/>
            </a:br>
            <a:r>
              <a:rPr lang="en-US" sz="3200" b="1" smtClean="0"/>
              <a:t>The art and chaos of coordinating part-timers !</a:t>
            </a:r>
            <a:r>
              <a:rPr lang="el-GR" sz="3200" smtClean="0"/>
              <a:t/>
            </a:r>
            <a:br>
              <a:rPr lang="el-GR" sz="3200" smtClean="0"/>
            </a:br>
            <a:endParaRPr lang="el-GR" sz="32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smtClean="0"/>
              <a:t>Staff and collaborating Psychiatrists</a:t>
            </a:r>
            <a:r>
              <a:rPr lang="el-GR" smtClean="0"/>
              <a:t> 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smtClean="0"/>
              <a:t>Visiting trainees (special programs)</a:t>
            </a:r>
            <a:endParaRPr lang="el-GR" smtClean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smtClean="0"/>
              <a:t>Residents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smtClean="0"/>
              <a:t>Dissertation candidates</a:t>
            </a:r>
            <a:r>
              <a:rPr lang="el-GR" smtClean="0"/>
              <a:t>	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smtClean="0"/>
              <a:t>Psychologists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smtClean="0"/>
              <a:t>Social workers</a:t>
            </a:r>
            <a:endParaRPr lang="el-GR" smtClean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smtClean="0"/>
              <a:t>Midwifes</a:t>
            </a:r>
            <a:endParaRPr lang="el-GR" smtClean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smtClean="0"/>
              <a:t>OB-GYN</a:t>
            </a:r>
            <a:endParaRPr lang="el-GR" smtClean="0"/>
          </a:p>
          <a:p>
            <a:pPr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smtClean="0"/>
              <a:t>Endocrinologists</a:t>
            </a:r>
            <a:endParaRPr lang="el-GR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buFont typeface="Wingdings" charset="2"/>
              <a:buChar char="q"/>
              <a:defRPr/>
            </a:pPr>
            <a:r>
              <a:rPr lang="el-GR" sz="2100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/>
            </a:r>
            <a:br>
              <a:rPr lang="el-GR" sz="2100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l-GR" sz="2100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/>
            </a:r>
            <a:br>
              <a:rPr lang="el-GR" sz="2100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Evaluations, consultations and clinical  follow up of women with psychological and psychiatric problems in relation to</a:t>
            </a:r>
            <a:r>
              <a:rPr lang="el-GR" sz="2800" b="1" i="1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:</a:t>
            </a:r>
            <a:br>
              <a:rPr lang="el-GR" sz="2800" b="1" i="1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endParaRPr lang="el-GR" sz="2800" b="1" i="1" dirty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</a:t>
            </a:r>
            <a:r>
              <a:rPr lang="en-US" sz="22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perinatal</a:t>
            </a: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period </a:t>
            </a:r>
            <a:r>
              <a:rPr lang="el-GR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</a:t>
            </a: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pregnancy</a:t>
            </a:r>
            <a:r>
              <a:rPr lang="el-GR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sz="22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puerperium</a:t>
            </a:r>
            <a:r>
              <a:rPr lang="el-GR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mother-baby bonding</a:t>
            </a:r>
            <a:r>
              <a:rPr lang="el-GR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 </a:t>
            </a:r>
            <a:endParaRPr lang="el-GR" sz="22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l-GR" sz="2100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Fertility issues</a:t>
            </a:r>
            <a:r>
              <a:rPr lang="el-GR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</a:t>
            </a: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infertility and IVF)</a:t>
            </a:r>
            <a:r>
              <a:rPr lang="el-GR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and reproductive issues in women with psychiatric illness under medication treatment </a:t>
            </a:r>
            <a:r>
              <a:rPr lang="el-GR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l-GR" sz="2100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Perimenopause</a:t>
            </a: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and Menopause</a:t>
            </a:r>
            <a:endParaRPr lang="el-GR" sz="2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l-GR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Interpersonal issues and parenting role</a:t>
            </a:r>
            <a:endParaRPr lang="el-GR" sz="2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964613" cy="11430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Also psychological and psychiatric problems </a:t>
            </a:r>
            <a:b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in relation to </a:t>
            </a:r>
            <a:r>
              <a:rPr lang="el-GR" sz="2800" b="1" i="1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: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100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The menstrual cycle</a:t>
            </a:r>
            <a:endParaRPr lang="el-GR" sz="2800" b="1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sz="2800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Gynaecological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problems and illness</a:t>
            </a:r>
            <a:endParaRPr lang="el-GR" sz="2800" b="1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sz="2800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Emotional disorders co-morbid with endocrine problems in women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endParaRPr lang="el-GR" sz="2800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Depression and anxiety in women related to psychosocial stressors</a:t>
            </a:r>
            <a:r>
              <a:rPr lang="el-GR" sz="2800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sz="2800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l-GR" sz="2100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/>
              <a:t>Consultation, liaison and mentoring services  </a:t>
            </a:r>
            <a:br>
              <a:rPr lang="en-US" sz="3200"/>
            </a:br>
            <a:r>
              <a:rPr lang="en-US" sz="3200"/>
              <a:t>for consultants</a:t>
            </a:r>
            <a:endParaRPr lang="el-GR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/>
              <a:t>C/L for maternity wards</a:t>
            </a:r>
          </a:p>
          <a:p>
            <a:pPr eaLnBrk="1" hangingPunct="1"/>
            <a:endParaRPr lang="en-US" sz="2600"/>
          </a:p>
          <a:p>
            <a:pPr eaLnBrk="1" hangingPunct="1"/>
            <a:r>
              <a:rPr lang="en-US" sz="2600"/>
              <a:t>Assistance and consultation for gynaecologists, pediatricians and endocrinologists treating patients with psychiatric problems </a:t>
            </a:r>
          </a:p>
          <a:p>
            <a:pPr eaLnBrk="1" hangingPunct="1"/>
            <a:endParaRPr lang="en-US" sz="2600"/>
          </a:p>
          <a:p>
            <a:pPr eaLnBrk="1" hangingPunct="1"/>
            <a:r>
              <a:rPr lang="en-US" sz="2600"/>
              <a:t>Advising and / or mentoring psychiatrists and psychologists treating patients with reproductive issues </a:t>
            </a:r>
          </a:p>
          <a:p>
            <a:pPr eaLnBrk="1" hangingPunct="1"/>
            <a:endParaRPr lang="el-GR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Functions</a:t>
            </a: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 </a:t>
            </a:r>
            <a:endParaRPr lang="el-GR" b="1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Daily function</a:t>
            </a: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Referral</a:t>
            </a: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Telephone</a:t>
            </a:r>
            <a:r>
              <a:rPr lang="el-GR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</a:t>
            </a: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Screening</a:t>
            </a: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Evaluation appointment</a:t>
            </a: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Treatment planning meeting</a:t>
            </a: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Psychotherapies</a:t>
            </a:r>
            <a:r>
              <a:rPr lang="el-GR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</a:t>
            </a:r>
            <a:endParaRPr lang="en-US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C/L with maternity units</a:t>
            </a: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Collaboration with treating physicians</a:t>
            </a:r>
            <a:r>
              <a:rPr lang="el-GR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Research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Educational activities</a:t>
            </a: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+mj-cs"/>
              </a:rPr>
              <a:t>Center population</a:t>
            </a:r>
            <a:r>
              <a:rPr lang="el-GR" sz="38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+mj-cs"/>
              </a:rPr>
              <a:t> </a:t>
            </a:r>
            <a:r>
              <a:rPr lang="en-US" sz="29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(2004-2011)</a:t>
            </a:r>
            <a:r>
              <a:rPr lang="el-GR" sz="290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 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484313"/>
            <a:ext cx="8218488" cy="439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endParaRPr lang="en-US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Clinical follow-up:</a:t>
            </a:r>
            <a:r>
              <a:rPr lang="el-GR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Ν = 684 </a:t>
            </a: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women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endParaRPr lang="en-US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endParaRPr lang="en-US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Research programs: N= 428 subjects 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endParaRPr lang="en-US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endParaRPr lang="en-US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US" sz="210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endParaRPr lang="en-US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endParaRPr lang="en-US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endParaRPr lang="en-US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Char char="q"/>
              <a:defRPr/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19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endParaRPr lang="el-GR" sz="210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Ρίγες">
  <a:themeElements>
    <a:clrScheme name="Ρίγες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Ρίγες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Ρίγες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Ρίγες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Ρίγες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373</TotalTime>
  <Words>2532</Words>
  <Application>Microsoft Macintosh PowerPoint</Application>
  <PresentationFormat>On-screen Show (4:3)</PresentationFormat>
  <Paragraphs>229</Paragraphs>
  <Slides>36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Ρίγες</vt:lpstr>
      <vt:lpstr>Iannis Zervas MD How clean is he? </vt:lpstr>
      <vt:lpstr>        Women’s Mental Health in Athens: the first ten years ( 2003-2013)   </vt:lpstr>
      <vt:lpstr>   Women’s Mental Health Clinic in Athens U </vt:lpstr>
      <vt:lpstr>Personnel and associates: The art and chaos of coordinating part-timers ! </vt:lpstr>
      <vt:lpstr>  Evaluations, consultations and clinical  follow up of women with psychological and psychiatric problems in relation to: </vt:lpstr>
      <vt:lpstr>Also psychological and psychiatric problems  in relation to :</vt:lpstr>
      <vt:lpstr>Consultation, liaison and mentoring services   for consultants</vt:lpstr>
      <vt:lpstr>Functions </vt:lpstr>
      <vt:lpstr>Center population (2004-2011) </vt:lpstr>
      <vt:lpstr>Research programs </vt:lpstr>
      <vt:lpstr>WMHC Publications</vt:lpstr>
      <vt:lpstr>Epidemiology  / Psychometrics </vt:lpstr>
      <vt:lpstr>Menopause </vt:lpstr>
      <vt:lpstr>Perinatal  </vt:lpstr>
      <vt:lpstr>Stress in Women  </vt:lpstr>
      <vt:lpstr>Depression in women  </vt:lpstr>
      <vt:lpstr>Consultation-Liaison  </vt:lpstr>
      <vt:lpstr>ECT </vt:lpstr>
      <vt:lpstr>Educational Activities</vt:lpstr>
      <vt:lpstr>Clinical Population</vt:lpstr>
      <vt:lpstr>Demographics</vt:lpstr>
      <vt:lpstr>Education</vt:lpstr>
      <vt:lpstr>Referrals</vt:lpstr>
      <vt:lpstr>New caseload</vt:lpstr>
      <vt:lpstr>OB/GYN vs non-OB/GYN cases</vt:lpstr>
      <vt:lpstr>OB/GYN cases increase by year</vt:lpstr>
      <vt:lpstr>OB vs GYN cases ( total n=684)</vt:lpstr>
      <vt:lpstr>OB  /  GYN (n = 328) broken by category </vt:lpstr>
      <vt:lpstr>Diagnosis OB and GYN ( total n=684)</vt:lpstr>
      <vt:lpstr>Diagnosis perinatal ( n=212)</vt:lpstr>
      <vt:lpstr>Previous Psychiatric History </vt:lpstr>
      <vt:lpstr>Type of treatment ( non-OB/GYN)</vt:lpstr>
      <vt:lpstr>Type of treatment ( perinatal vs GYN)</vt:lpstr>
      <vt:lpstr>Slide 34</vt:lpstr>
      <vt:lpstr>What next?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The  Women’s Mental Health Service Department of Psychiatry,  University of Athens Medical School    Iannis M. Zervas, M.D., Dr. Med. Associate profes</dc:title>
  <dc:creator>Yiannis</dc:creator>
  <cp:keywords/>
  <cp:lastModifiedBy>Alex de Cordoba</cp:lastModifiedBy>
  <cp:revision>33</cp:revision>
  <dcterms:created xsi:type="dcterms:W3CDTF">2013-10-09T04:09:01Z</dcterms:created>
  <dcterms:modified xsi:type="dcterms:W3CDTF">2013-10-09T04:11:00Z</dcterms:modified>
</cp:coreProperties>
</file>